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google.com.au/url?sa=i&amp;rct=j&amp;q=central+australian+desert&amp;source=images&amp;cd=&amp;cad=rja&amp;uact=8&amp;docid=-DKApryQz8kKzM&amp;tbnid=4xdGWQkfOlqXCM:&amp;ved=0CAUQjRw&amp;url=http://www.aboriginalartstore.com.au/aboriginal-art-culture/aboriginal-art-regions/aboriginal-art-regions-of-central-australia/&amp;ei=Gi-NU8bEM4PvkQWdkYD4DQ&amp;bvm=bv.68191837,d.dGI&amp;psig=AFQjCNEg3sO2bb5o7wfe8oIruwg-1ZCl0A&amp;ust=1401847961267837" TargetMode="External"/><Relationship Id="rId4" Type="http://schemas.openxmlformats.org/officeDocument/2006/relationships/image" Target="../media/image16.jpg"/><Relationship Id="rId5" Type="http://schemas.openxmlformats.org/officeDocument/2006/relationships/hyperlink" Target="http://www.google.com.au/url?sa=i&amp;rct=j&amp;q=central+australian+desert&amp;source=images&amp;cd=&amp;cad=rja&amp;uact=8&amp;docid=fxhcyJH7b9fc_M&amp;tbnid=EhNwE2vYvr62ZM:&amp;ved=0CAUQjRw&amp;url=http://anz.theoildrum.com/node/3583&amp;ei=Ki-NU9tyxaiSBbjNgJgJ&amp;bvm=bv.68191837,d.dGI&amp;psig=AFQjCNEg3sO2bb5o7wfe8oIruwg-1ZCl0A&amp;ust=1401847961267837" TargetMode="External"/><Relationship Id="rId6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google.com.au/url?sa=i&amp;rct=j&amp;q=arnhem+land&amp;source=images&amp;cd=&amp;cad=rja&amp;uact=8&amp;docid=mcObCRhh_t_ldM&amp;tbnid=q5_lOu9Xg9wjLM:&amp;ved=0CAUQjRw&amp;url=http://www.travelnt.com/en/kakadu-and-surrounds/things-to-do/guided-tours/outback.aspx&amp;ei=Ui-NU8GANcnikAWroYGYBg&amp;bvm=bv.68191837,d.dGI&amp;psig=AFQjCNFdPqnOaY9QwH3ZNzZTURMFFsmTGA&amp;ust=1401848003174355" TargetMode="External"/><Relationship Id="rId4" Type="http://schemas.openxmlformats.org/officeDocument/2006/relationships/image" Target="../media/image8.jpg"/><Relationship Id="rId5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5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5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hyperlink" Target="http://www.google.com.au/url?sa=i&amp;rct=j&amp;q=&amp;esrc=s&amp;source=images&amp;cd=&amp;cad=rja&amp;uact=8&amp;docid=9PSN7pV5g2JuAM&amp;tbnid=mY3KRo9rLZPwMM:&amp;ved=0CAUQjRw&amp;url=http://www.illicitsnowboarding.com/2013/06/say-what-you-see-can-you-name-25-ski.html&amp;ei=z7CFU7iuDcKulAX6yYBI&amp;psig=AFQjCNHrhyYEGeDVMrMxDt9oFvlLv0imtA&amp;ust=1401356841830169" TargetMode="External"/><Relationship Id="rId5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10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39.png"/><Relationship Id="rId8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476672"/>
            <a:ext cx="4382120" cy="3067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1408257" y="3717032"/>
            <a:ext cx="595708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Lesson 6</a:t>
            </a:r>
            <a:endParaRPr b="1" i="0" sz="96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aboriginalartstore.com.au/media/5774/aboriginal_art_regions_photo.CACHE-600x345-nowatermark.gif" id="149" name="Google Shape;14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714" y="188640"/>
            <a:ext cx="3905250" cy="2933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escalade.com.au/media/sand.jpg" id="150" name="Google Shape;150;p2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6035" y="2276872"/>
            <a:ext cx="5120918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travelnt.com/~/media/Images/TourismNT/Kakadu%20and%20Arnhem%20Land/arnhem_land_escarpment_kakadu_np_kak_arn_u_1044382_540x304.ashx" id="155" name="Google Shape;155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74" y="260648"/>
            <a:ext cx="6004536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oogle.com.au/url?sa=i&amp;source=images&amp;cd=&amp;docid=QcobuzQKUEQ_PM&amp;tbnid=VBUcBcGpRyHPmM:&amp;ved=0CAUQjBw4CA&amp;url=http%3A%2F%2Fwww.nma.gov.au%2F__data%2Fassets%2Fimage%2F0003%2F293223%2FMap_Arnhem_Land_w480.jpg&amp;ei=UC-NU8OyBcaHkQXcm4GgBQ&amp;psig=AFQjCNE1pPbAca6w1j3RTd-HBEt2jpEr2A&amp;ust=1401848016147096" id="156" name="Google Shape;15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5976" y="3140968"/>
            <a:ext cx="45720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1257091"/>
            <a:ext cx="7524328" cy="561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1187624" y="44624"/>
            <a:ext cx="664772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26% of Indigenous Australians live in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semi-remote and remote </a:t>
            </a:r>
            <a:r>
              <a:rPr b="1" i="0" lang="en-US" sz="28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areas.</a:t>
            </a:r>
            <a:endParaRPr b="1" i="0" sz="2800" u="none" cap="none" strike="noStrik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5338976" y="4293096"/>
            <a:ext cx="2617400" cy="72008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27607" y="44624"/>
            <a:ext cx="37192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Post-1788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7954"/>
            <a:ext cx="6505575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dn.lawyerist.com/lawyerist/wp-content/uploads/2012/06/paperport-notes.jpg" id="170" name="Google Shape;170;p2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200" y="4221088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27607" y="44624"/>
            <a:ext cx="37192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Post-1788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7954"/>
            <a:ext cx="6505575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dn.lawyerist.com/lawyerist/wp-content/uploads/2012/06/paperport-notes.jpg" id="177" name="Google Shape;177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200" y="4221088"/>
            <a:ext cx="2381250" cy="238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6"/>
          <p:cNvCxnSpPr/>
          <p:nvPr/>
        </p:nvCxnSpPr>
        <p:spPr>
          <a:xfrm>
            <a:off x="3226845" y="4509120"/>
            <a:ext cx="2448272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79" name="Google Shape;179;p26"/>
          <p:cNvCxnSpPr/>
          <p:nvPr/>
        </p:nvCxnSpPr>
        <p:spPr>
          <a:xfrm>
            <a:off x="1043608" y="4854154"/>
            <a:ext cx="2448272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80" name="Google Shape;180;p26"/>
          <p:cNvCxnSpPr/>
          <p:nvPr/>
        </p:nvCxnSpPr>
        <p:spPr>
          <a:xfrm>
            <a:off x="3923928" y="3789040"/>
            <a:ext cx="93610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81" name="Google Shape;181;p26"/>
          <p:cNvCxnSpPr/>
          <p:nvPr/>
        </p:nvCxnSpPr>
        <p:spPr>
          <a:xfrm>
            <a:off x="2155108" y="4194790"/>
            <a:ext cx="976731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82" name="Google Shape;182;p26"/>
          <p:cNvCxnSpPr/>
          <p:nvPr/>
        </p:nvCxnSpPr>
        <p:spPr>
          <a:xfrm>
            <a:off x="3746895" y="3394710"/>
            <a:ext cx="2448272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6121" l="0" r="0" t="5141"/>
          <a:stretch/>
        </p:blipFill>
        <p:spPr>
          <a:xfrm>
            <a:off x="683568" y="1484784"/>
            <a:ext cx="7884367" cy="524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8"/>
          <p:cNvGrpSpPr/>
          <p:nvPr/>
        </p:nvGrpSpPr>
        <p:grpSpPr>
          <a:xfrm>
            <a:off x="1301419" y="0"/>
            <a:ext cx="6541160" cy="6857999"/>
            <a:chOff x="1301419" y="0"/>
            <a:chExt cx="6541160" cy="6857999"/>
          </a:xfrm>
        </p:grpSpPr>
        <p:sp>
          <p:nvSpPr>
            <p:cNvPr id="194" name="Google Shape;194;p28"/>
            <p:cNvSpPr/>
            <p:nvPr/>
          </p:nvSpPr>
          <p:spPr>
            <a:xfrm>
              <a:off x="3165650" y="2212390"/>
              <a:ext cx="2812044" cy="2432532"/>
            </a:xfrm>
            <a:prstGeom prst="hexagon">
              <a:avLst>
                <a:gd fmla="val 28570" name="adj"/>
                <a:gd fmla="val 115470" name="vf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631645" y="2615495"/>
              <a:ext cx="1880054" cy="1626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550" lIns="82550" spcFirstLastPara="1" rIns="82550" wrap="square" tIns="82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65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4926530" y="1048588"/>
              <a:ext cx="1060976" cy="9141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D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3424680" y="0"/>
              <a:ext cx="2304450" cy="199362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8"/>
            <p:cNvSpPr txBox="1"/>
            <p:nvPr/>
          </p:nvSpPr>
          <p:spPr>
            <a:xfrm>
              <a:off x="3806577" y="330385"/>
              <a:ext cx="1540656" cy="1332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Uneven distribution</a:t>
              </a:r>
              <a:endParaRPr b="0" i="0" sz="24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164772" y="2757601"/>
              <a:ext cx="1060976" cy="9141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D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5538129" y="1226210"/>
              <a:ext cx="2304450" cy="199362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47CFA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 txBox="1"/>
            <p:nvPr/>
          </p:nvSpPr>
          <p:spPr>
            <a:xfrm>
              <a:off x="5920026" y="1556595"/>
              <a:ext cx="1540656" cy="1332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Narrow strip from Brisbane to Adelaide</a:t>
              </a:r>
              <a:endParaRPr b="0" i="0" sz="20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304609" y="4686757"/>
              <a:ext cx="1060976" cy="9141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D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5538129" y="3636797"/>
              <a:ext cx="2304450" cy="199362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46D95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 txBox="1"/>
            <p:nvPr/>
          </p:nvSpPr>
          <p:spPr>
            <a:xfrm>
              <a:off x="5920026" y="3967182"/>
              <a:ext cx="1540656" cy="1332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80% of people live there in 3% of land’s area</a:t>
              </a:r>
              <a:endParaRPr b="0" i="0" sz="20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3170883" y="4887010"/>
              <a:ext cx="1060976" cy="9141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D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3059828" y="4864379"/>
              <a:ext cx="3034155" cy="199362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8BE4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 txBox="1"/>
            <p:nvPr/>
          </p:nvSpPr>
          <p:spPr>
            <a:xfrm>
              <a:off x="3502533" y="5155263"/>
              <a:ext cx="2148745" cy="1411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Moderate population from Darling Downs, through central west NSW and across Victoria</a:t>
              </a:r>
              <a:endParaRPr b="0" i="0" sz="20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1912364" y="3178682"/>
              <a:ext cx="1060976" cy="9141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D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1301419" y="3638168"/>
              <a:ext cx="2304450" cy="199362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EDED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 txBox="1"/>
            <p:nvPr/>
          </p:nvSpPr>
          <p:spPr>
            <a:xfrm>
              <a:off x="1683316" y="3968553"/>
              <a:ext cx="1540656" cy="1332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81% of the continent contains just 3% of population</a:t>
              </a:r>
              <a:endParaRPr b="0" i="0" sz="20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1301419" y="1223467"/>
              <a:ext cx="2304450" cy="1993620"/>
            </a:xfrm>
            <a:prstGeom prst="hexagon">
              <a:avLst>
                <a:gd fmla="val 28570" name="adj"/>
                <a:gd fmla="val 115470" name="vf"/>
              </a:avLst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 txBox="1"/>
            <p:nvPr/>
          </p:nvSpPr>
          <p:spPr>
            <a:xfrm>
              <a:off x="1683316" y="1553852"/>
              <a:ext cx="1540656" cy="1332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550" lIns="82550" spcFirstLastPara="1" rIns="82550" wrap="square" tIns="82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65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6121" l="0" r="0" t="5141"/>
          <a:stretch/>
        </p:blipFill>
        <p:spPr>
          <a:xfrm>
            <a:off x="-1" y="1124744"/>
            <a:ext cx="6924607" cy="460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2240" y="1472184"/>
            <a:ext cx="2097024" cy="391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6121" l="0" r="0" t="5141"/>
          <a:stretch/>
        </p:blipFill>
        <p:spPr>
          <a:xfrm>
            <a:off x="0" y="1124744"/>
            <a:ext cx="8966337" cy="596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0" y="0"/>
            <a:ext cx="91127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Add a title</a:t>
            </a:r>
            <a:endParaRPr b="1" i="0" sz="3600" u="none" cap="none" strike="noStrik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1547664" y="1484784"/>
            <a:ext cx="4896544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6121" l="0" r="0" t="5141"/>
          <a:stretch/>
        </p:blipFill>
        <p:spPr>
          <a:xfrm>
            <a:off x="0" y="1124744"/>
            <a:ext cx="8966337" cy="596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>
            <a:off x="0" y="0"/>
            <a:ext cx="911273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Shade in the areas along the coast with high population density</a:t>
            </a:r>
            <a:endParaRPr b="1" i="0" sz="3600" u="none" cap="none" strike="noStrik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0" y="1052736"/>
            <a:ext cx="918051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Changing Population Distribution in Australia</a:t>
            </a:r>
            <a:endParaRPr b="1" i="0" sz="66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/>
          <p:nvPr/>
        </p:nvSpPr>
        <p:spPr>
          <a:xfrm>
            <a:off x="5652120" y="3861048"/>
            <a:ext cx="2448272" cy="1944216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/>
          <p:nvPr/>
        </p:nvSpPr>
        <p:spPr>
          <a:xfrm rot="-824656">
            <a:off x="705498" y="5420607"/>
            <a:ext cx="5040560" cy="7920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Why do so many people live here?</a:t>
            </a:r>
            <a:endParaRPr b="1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/>
          <p:nvPr/>
        </p:nvSpPr>
        <p:spPr>
          <a:xfrm rot="-1263441">
            <a:off x="4646759" y="3800865"/>
            <a:ext cx="3746443" cy="1457895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3"/>
          <p:cNvSpPr/>
          <p:nvPr/>
        </p:nvSpPr>
        <p:spPr>
          <a:xfrm rot="-1263441">
            <a:off x="290754" y="6351377"/>
            <a:ext cx="274653" cy="218164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676652" y="6275793"/>
            <a:ext cx="2023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density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145466" y="5373216"/>
            <a:ext cx="2520280" cy="1368152"/>
          </a:xfrm>
          <a:prstGeom prst="rect">
            <a:avLst/>
          </a:prstGeom>
          <a:noFill/>
          <a:ln cap="flat" cmpd="sng" w="6667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/>
          <p:nvPr/>
        </p:nvSpPr>
        <p:spPr>
          <a:xfrm rot="-1263441">
            <a:off x="4646759" y="3800865"/>
            <a:ext cx="3746443" cy="1457895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4"/>
          <p:cNvSpPr/>
          <p:nvPr/>
        </p:nvSpPr>
        <p:spPr>
          <a:xfrm rot="-1263441">
            <a:off x="5218735" y="3935771"/>
            <a:ext cx="2243801" cy="550689"/>
          </a:xfrm>
          <a:prstGeom prst="ellipse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34"/>
          <p:cNvGrpSpPr/>
          <p:nvPr/>
        </p:nvGrpSpPr>
        <p:grpSpPr>
          <a:xfrm>
            <a:off x="179513" y="5630327"/>
            <a:ext cx="2520279" cy="1014798"/>
            <a:chOff x="179513" y="5630327"/>
            <a:chExt cx="2520279" cy="1014798"/>
          </a:xfrm>
        </p:grpSpPr>
        <p:sp>
          <p:nvSpPr>
            <p:cNvPr id="256" name="Google Shape;256;p34"/>
            <p:cNvSpPr/>
            <p:nvPr/>
          </p:nvSpPr>
          <p:spPr>
            <a:xfrm rot="-1482524">
              <a:off x="243411" y="5689822"/>
              <a:ext cx="369342" cy="386627"/>
            </a:xfrm>
            <a:prstGeom prst="ellipse">
              <a:avLst/>
            </a:prstGeom>
            <a:noFill/>
            <a:ln cap="flat" cmpd="sng" w="762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4"/>
            <p:cNvSpPr/>
            <p:nvPr/>
          </p:nvSpPr>
          <p:spPr>
            <a:xfrm rot="-1263441">
              <a:off x="290754" y="6351377"/>
              <a:ext cx="274653" cy="218164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4"/>
            <p:cNvSpPr txBox="1"/>
            <p:nvPr/>
          </p:nvSpPr>
          <p:spPr>
            <a:xfrm>
              <a:off x="676652" y="5698469"/>
              <a:ext cx="20231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Moderate density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4"/>
            <p:cNvSpPr txBox="1"/>
            <p:nvPr/>
          </p:nvSpPr>
          <p:spPr>
            <a:xfrm>
              <a:off x="676652" y="6275793"/>
              <a:ext cx="20231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density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34"/>
          <p:cNvSpPr/>
          <p:nvPr/>
        </p:nvSpPr>
        <p:spPr>
          <a:xfrm>
            <a:off x="145466" y="5517232"/>
            <a:ext cx="2520280" cy="1224136"/>
          </a:xfrm>
          <a:prstGeom prst="rect">
            <a:avLst/>
          </a:prstGeom>
          <a:noFill/>
          <a:ln cap="flat" cmpd="sng" w="6667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/>
          <p:nvPr/>
        </p:nvSpPr>
        <p:spPr>
          <a:xfrm rot="-1263441">
            <a:off x="4646759" y="3800865"/>
            <a:ext cx="3746443" cy="1457895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5"/>
          <p:cNvSpPr/>
          <p:nvPr/>
        </p:nvSpPr>
        <p:spPr>
          <a:xfrm rot="-1263441">
            <a:off x="5218735" y="3935771"/>
            <a:ext cx="2243801" cy="550689"/>
          </a:xfrm>
          <a:prstGeom prst="ellipse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35"/>
          <p:cNvGrpSpPr/>
          <p:nvPr/>
        </p:nvGrpSpPr>
        <p:grpSpPr>
          <a:xfrm>
            <a:off x="179513" y="5630327"/>
            <a:ext cx="2520279" cy="1014798"/>
            <a:chOff x="179513" y="5630327"/>
            <a:chExt cx="2520279" cy="1014798"/>
          </a:xfrm>
        </p:grpSpPr>
        <p:sp>
          <p:nvSpPr>
            <p:cNvPr id="269" name="Google Shape;269;p35"/>
            <p:cNvSpPr/>
            <p:nvPr/>
          </p:nvSpPr>
          <p:spPr>
            <a:xfrm rot="-1482524">
              <a:off x="243411" y="5689822"/>
              <a:ext cx="369342" cy="386627"/>
            </a:xfrm>
            <a:prstGeom prst="ellipse">
              <a:avLst/>
            </a:prstGeom>
            <a:noFill/>
            <a:ln cap="flat" cmpd="sng" w="762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 rot="-1263441">
              <a:off x="290754" y="6351377"/>
              <a:ext cx="274653" cy="218164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5"/>
            <p:cNvSpPr txBox="1"/>
            <p:nvPr/>
          </p:nvSpPr>
          <p:spPr>
            <a:xfrm>
              <a:off x="676652" y="5698469"/>
              <a:ext cx="20231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Moderate density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5"/>
            <p:cNvSpPr txBox="1"/>
            <p:nvPr/>
          </p:nvSpPr>
          <p:spPr>
            <a:xfrm>
              <a:off x="676652" y="6275793"/>
              <a:ext cx="20231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density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35"/>
          <p:cNvSpPr/>
          <p:nvPr/>
        </p:nvSpPr>
        <p:spPr>
          <a:xfrm>
            <a:off x="145466" y="5157192"/>
            <a:ext cx="2520280" cy="1584176"/>
          </a:xfrm>
          <a:prstGeom prst="rect">
            <a:avLst/>
          </a:prstGeom>
          <a:noFill/>
          <a:ln cap="flat" cmpd="sng" w="6667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/>
          <p:nvPr/>
        </p:nvSpPr>
        <p:spPr>
          <a:xfrm rot="-1263441">
            <a:off x="1233727" y="1821545"/>
            <a:ext cx="4397606" cy="2897070"/>
          </a:xfrm>
          <a:prstGeom prst="ellipse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/>
          <p:nvPr/>
        </p:nvSpPr>
        <p:spPr>
          <a:xfrm rot="-1263441">
            <a:off x="288065" y="5283531"/>
            <a:ext cx="227346" cy="194407"/>
          </a:xfrm>
          <a:prstGeom prst="ellipse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690450" y="5227253"/>
            <a:ext cx="2023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 density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476672"/>
            <a:ext cx="4382120" cy="3067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b="0" l="0" r="0"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/>
          <p:nvPr/>
        </p:nvSpPr>
        <p:spPr>
          <a:xfrm>
            <a:off x="2760390" y="3717032"/>
            <a:ext cx="325281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Lesson 7</a:t>
            </a:r>
            <a:endParaRPr b="1" sz="9600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/>
          <p:nvPr/>
        </p:nvSpPr>
        <p:spPr>
          <a:xfrm>
            <a:off x="163483" y="4797152"/>
            <a:ext cx="299793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Draw the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pie charts</a:t>
            </a:r>
            <a:endParaRPr b="1" sz="5400" cap="non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/>
          <p:nvPr/>
        </p:nvSpPr>
        <p:spPr>
          <a:xfrm>
            <a:off x="5004048" y="692696"/>
            <a:ext cx="421196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Write a brief comparison &amp;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explanation</a:t>
            </a:r>
            <a:endParaRPr b="1" sz="5400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 b="7334" l="3973" r="2187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179512" y="41255"/>
            <a:ext cx="162044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Copy</a:t>
            </a:r>
            <a:endParaRPr b="1" sz="5400" cap="non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40"/>
          <p:cNvGrpSpPr/>
          <p:nvPr/>
        </p:nvGrpSpPr>
        <p:grpSpPr>
          <a:xfrm>
            <a:off x="148181" y="116632"/>
            <a:ext cx="8995818" cy="6741367"/>
            <a:chOff x="148181" y="0"/>
            <a:chExt cx="8995818" cy="6741367"/>
          </a:xfrm>
        </p:grpSpPr>
        <p:sp>
          <p:nvSpPr>
            <p:cNvPr id="307" name="Google Shape;307;p40"/>
            <p:cNvSpPr/>
            <p:nvPr/>
          </p:nvSpPr>
          <p:spPr>
            <a:xfrm>
              <a:off x="148181" y="0"/>
              <a:ext cx="4804276" cy="6741367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5444707" y="1791033"/>
              <a:ext cx="3699292" cy="3676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0"/>
            <p:cNvSpPr txBox="1"/>
            <p:nvPr/>
          </p:nvSpPr>
          <p:spPr>
            <a:xfrm>
              <a:off x="5444707" y="1791033"/>
              <a:ext cx="3699292" cy="3676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4125191" y="337"/>
              <a:ext cx="1654533" cy="165453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5779725" y="337"/>
              <a:ext cx="321609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0"/>
            <p:cNvSpPr txBox="1"/>
            <p:nvPr/>
          </p:nvSpPr>
          <p:spPr>
            <a:xfrm>
              <a:off x="5779725" y="337"/>
              <a:ext cx="321609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Towns along coast have grown – retirees, singles and families seeking a lifestyle change</a:t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4125191" y="1952687"/>
              <a:ext cx="1654533" cy="165453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5779725" y="1952687"/>
              <a:ext cx="321609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0"/>
            <p:cNvSpPr txBox="1"/>
            <p:nvPr/>
          </p:nvSpPr>
          <p:spPr>
            <a:xfrm>
              <a:off x="5779725" y="1952687"/>
              <a:ext cx="321609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Gold Coast most popular destination for 20 years. In 2000 = 404,000 res     In 2010 = 540,000 res</a:t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4125191" y="3905037"/>
              <a:ext cx="1654533" cy="165453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5779725" y="3905037"/>
              <a:ext cx="321609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0"/>
            <p:cNvSpPr txBox="1"/>
            <p:nvPr/>
          </p:nvSpPr>
          <p:spPr>
            <a:xfrm>
              <a:off x="5779725" y="3905037"/>
              <a:ext cx="321609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Sea Change</a:t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40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1"/>
          <p:cNvGrpSpPr/>
          <p:nvPr/>
        </p:nvGrpSpPr>
        <p:grpSpPr>
          <a:xfrm>
            <a:off x="323519" y="392724"/>
            <a:ext cx="8425328" cy="6189183"/>
            <a:chOff x="323519" y="276092"/>
            <a:chExt cx="8425328" cy="6189183"/>
          </a:xfrm>
        </p:grpSpPr>
        <p:sp>
          <p:nvSpPr>
            <p:cNvPr id="325" name="Google Shape;325;p41"/>
            <p:cNvSpPr/>
            <p:nvPr/>
          </p:nvSpPr>
          <p:spPr>
            <a:xfrm>
              <a:off x="323519" y="1068859"/>
              <a:ext cx="4804276" cy="4311470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587322" y="2788533"/>
              <a:ext cx="3699292" cy="3676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1"/>
            <p:cNvSpPr txBox="1"/>
            <p:nvPr/>
          </p:nvSpPr>
          <p:spPr>
            <a:xfrm>
              <a:off x="587322" y="2788533"/>
              <a:ext cx="3699292" cy="3676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4372160" y="276092"/>
              <a:ext cx="1654533" cy="165453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6026694" y="276092"/>
              <a:ext cx="272215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 txBox="1"/>
            <p:nvPr/>
          </p:nvSpPr>
          <p:spPr>
            <a:xfrm>
              <a:off x="6026694" y="276092"/>
              <a:ext cx="272215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Cities such as Tamworth, Wagga Wagga and Narrogin have grown </a:t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4372160" y="2228442"/>
              <a:ext cx="1654533" cy="165453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6026694" y="2228442"/>
              <a:ext cx="272215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1"/>
            <p:cNvSpPr txBox="1"/>
            <p:nvPr/>
          </p:nvSpPr>
          <p:spPr>
            <a:xfrm>
              <a:off x="6026694" y="2228442"/>
              <a:ext cx="272215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Soaking up people from smaller, surrounding  rural areas. </a:t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4372160" y="4180792"/>
              <a:ext cx="1654533" cy="165453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26694" y="4180792"/>
              <a:ext cx="272215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1"/>
            <p:cNvSpPr txBox="1"/>
            <p:nvPr/>
          </p:nvSpPr>
          <p:spPr>
            <a:xfrm>
              <a:off x="6026694" y="4180792"/>
              <a:ext cx="2722153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Tree Change</a:t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41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179512" y="2924944"/>
            <a:ext cx="8424936" cy="324036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Population density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average number of people per square kilometre. It is a way of measuring population distribution and shows whether an area is sparsely or densely populated.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242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2"/>
          <p:cNvGrpSpPr/>
          <p:nvPr/>
        </p:nvGrpSpPr>
        <p:grpSpPr>
          <a:xfrm>
            <a:off x="166704" y="270166"/>
            <a:ext cx="8810590" cy="6434298"/>
            <a:chOff x="166704" y="153534"/>
            <a:chExt cx="8810590" cy="6434298"/>
          </a:xfrm>
        </p:grpSpPr>
        <p:sp>
          <p:nvSpPr>
            <p:cNvPr id="343" name="Google Shape;343;p42"/>
            <p:cNvSpPr/>
            <p:nvPr/>
          </p:nvSpPr>
          <p:spPr>
            <a:xfrm>
              <a:off x="166704" y="459929"/>
              <a:ext cx="4804276" cy="6127903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358875" y="2665975"/>
              <a:ext cx="3699292" cy="3676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2"/>
            <p:cNvSpPr txBox="1"/>
            <p:nvPr/>
          </p:nvSpPr>
          <p:spPr>
            <a:xfrm>
              <a:off x="358875" y="2665975"/>
              <a:ext cx="3699292" cy="3676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4143713" y="153534"/>
              <a:ext cx="1654533" cy="165453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5798247" y="153534"/>
              <a:ext cx="3179047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2"/>
            <p:cNvSpPr txBox="1"/>
            <p:nvPr/>
          </p:nvSpPr>
          <p:spPr>
            <a:xfrm>
              <a:off x="5798247" y="153534"/>
              <a:ext cx="3179047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Mining boom is attracting people to mineral rich areas of Aus.</a:t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4143713" y="2105884"/>
              <a:ext cx="1654533" cy="165453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5798247" y="2105884"/>
              <a:ext cx="3179047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2"/>
            <p:cNvSpPr txBox="1"/>
            <p:nvPr/>
          </p:nvSpPr>
          <p:spPr>
            <a:xfrm>
              <a:off x="5798247" y="2105884"/>
              <a:ext cx="3179047" cy="1654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FIFO &amp; DIDO means that growth in these areas might not be as great as in earlier booms</a:t>
              </a:r>
              <a:endParaRPr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42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2320026"/>
            <a:ext cx="7344816" cy="4539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4.bp.blogspot.com/-UOFJdVmorKc/UccAdvM8ytI/AAAAAAAAHK4/NLOvQQvoxvI/s640/Say-what-you-see-title.png" id="358" name="Google Shape;358;p4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3688" y="71656"/>
            <a:ext cx="5228058" cy="22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upload.wikimedia.org/wikipedia/commons/1/16/Australia_location_map_recolored.png" id="363" name="Google Shape;363;p44"/>
          <p:cNvPicPr preferRelativeResize="0"/>
          <p:nvPr/>
        </p:nvPicPr>
        <p:blipFill rotWithShape="1">
          <a:blip r:embed="rId3">
            <a:alphaModFix/>
          </a:blip>
          <a:srcRect b="0" l="11750" r="11124" t="3948"/>
          <a:stretch/>
        </p:blipFill>
        <p:spPr>
          <a:xfrm>
            <a:off x="1259632" y="715503"/>
            <a:ext cx="6476246" cy="5923119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4" name="Google Shape;364;p44"/>
          <p:cNvSpPr/>
          <p:nvPr/>
        </p:nvSpPr>
        <p:spPr>
          <a:xfrm>
            <a:off x="814086" y="6965"/>
            <a:ext cx="736733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Overseas Migration 2010-11</a:t>
            </a:r>
            <a:endParaRPr b="1" sz="4800" cap="non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4"/>
          <p:cNvSpPr/>
          <p:nvPr/>
        </p:nvSpPr>
        <p:spPr>
          <a:xfrm>
            <a:off x="5940152" y="4221088"/>
            <a:ext cx="11913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50,200</a:t>
            </a:r>
            <a:endParaRPr b="1" sz="2800" cap="non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4"/>
          <p:cNvSpPr/>
          <p:nvPr/>
        </p:nvSpPr>
        <p:spPr>
          <a:xfrm>
            <a:off x="5652121" y="5157192"/>
            <a:ext cx="11913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45,700</a:t>
            </a:r>
            <a:endParaRPr b="1" sz="2800" cap="non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4"/>
          <p:cNvSpPr/>
          <p:nvPr/>
        </p:nvSpPr>
        <p:spPr>
          <a:xfrm>
            <a:off x="5672670" y="2780928"/>
            <a:ext cx="11913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31,3</a:t>
            </a:r>
            <a:r>
              <a:rPr b="1" lang="en-US" sz="2800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00</a:t>
            </a:r>
            <a:endParaRPr b="1" sz="2800" cap="non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4"/>
          <p:cNvSpPr/>
          <p:nvPr/>
        </p:nvSpPr>
        <p:spPr>
          <a:xfrm>
            <a:off x="4131308" y="1844824"/>
            <a:ext cx="7328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630</a:t>
            </a:r>
            <a:endParaRPr b="1" sz="2800" cap="non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45"/>
          <p:cNvGrpSpPr/>
          <p:nvPr/>
        </p:nvGrpSpPr>
        <p:grpSpPr>
          <a:xfrm>
            <a:off x="135458" y="188640"/>
            <a:ext cx="8820472" cy="6468377"/>
            <a:chOff x="1216760" y="715503"/>
            <a:chExt cx="6519118" cy="5941514"/>
          </a:xfrm>
        </p:grpSpPr>
        <p:pic>
          <p:nvPicPr>
            <p:cNvPr descr="http://upload.wikimedia.org/wikipedia/commons/1/16/Australia_location_map_recolored.png" id="374" name="Google Shape;374;p45"/>
            <p:cNvPicPr preferRelativeResize="0"/>
            <p:nvPr/>
          </p:nvPicPr>
          <p:blipFill rotWithShape="1">
            <a:blip r:embed="rId3">
              <a:alphaModFix/>
            </a:blip>
            <a:srcRect b="0" l="11750" r="11124" t="3948"/>
            <a:stretch/>
          </p:blipFill>
          <p:spPr>
            <a:xfrm>
              <a:off x="1259632" y="715503"/>
              <a:ext cx="6476246" cy="5923119"/>
            </a:xfrm>
            <a:prstGeom prst="rect">
              <a:avLst/>
            </a:prstGeom>
            <a:noFill/>
            <a:ln cap="sq" cmpd="thickThin" w="889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descr="http://img4.wikia.nocookie.net/__cb20130413215601/clubpenguin/images/c/c7/New_Zealand_Flag_clothing_icon_ID_523.png" id="375" name="Google Shape;375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79712" y="2636912"/>
              <a:ext cx="1586359" cy="1571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img4.wikia.nocookie.net/__cb20130413215601/clubpenguin/images/c/c7/New_Zealand_Flag_clothing_icon_ID_523.png" id="376" name="Google Shape;376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52411" y="1916832"/>
              <a:ext cx="1090687" cy="1080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img4.wikia.nocookie.net/__cb20130413215601/clubpenguin/images/c/c7/New_Zealand_Flag_clothing_icon_ID_523.png" id="377" name="Google Shape;377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76097" y="2391067"/>
              <a:ext cx="1224136" cy="1212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img4.wikia.nocookie.net/__cb20130413215601/clubpenguin/images/c/c7/New_Zealand_Flag_clothing_icon_ID_523.png" id="378" name="Google Shape;378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17526" y="3577691"/>
              <a:ext cx="1031920" cy="1022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img4.wikia.nocookie.net/__cb20130413215601/clubpenguin/images/c/c7/New_Zealand_Flag_clothing_icon_ID_523.png" id="379" name="Google Shape;379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03776" y="4086489"/>
              <a:ext cx="896457" cy="888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img4.wikia.nocookie.net/__cb20130413215601/clubpenguin/images/c/c7/New_Zealand_Flag_clothing_icon_ID_523.png" id="380" name="Google Shape;380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23756" y="5157192"/>
              <a:ext cx="464409" cy="460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img4.wikia.nocookie.net/__cb20130413215601/clubpenguin/images/c/c7/New_Zealand_Flag_clothing_icon_ID_523.png" id="381" name="Google Shape;381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59947" y="6165304"/>
              <a:ext cx="248385" cy="246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45"/>
            <p:cNvSpPr/>
            <p:nvPr/>
          </p:nvSpPr>
          <p:spPr>
            <a:xfrm>
              <a:off x="1216760" y="4902691"/>
              <a:ext cx="4787016" cy="1754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400" cap="none">
                  <a:solidFill>
                    <a:srgbClr val="BDD1F9"/>
                  </a:solidFill>
                  <a:latin typeface="Calibri"/>
                  <a:ea typeface="Calibri"/>
                  <a:cs typeface="Calibri"/>
                  <a:sym typeface="Calibri"/>
                </a:rPr>
                <a:t>570,000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400">
                  <a:solidFill>
                    <a:srgbClr val="BDD1F9"/>
                  </a:solidFill>
                  <a:latin typeface="Calibri"/>
                  <a:ea typeface="Calibri"/>
                  <a:cs typeface="Calibri"/>
                  <a:sym typeface="Calibri"/>
                </a:rPr>
                <a:t>New Zealanders</a:t>
              </a:r>
              <a:endParaRPr b="1" sz="5400" cap="none">
                <a:solidFill>
                  <a:srgbClr val="BDD1F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uwgb.edu/dutchs/Graphics-Geol/STRUCTUR/MANUAL/FIG131A.GIF"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188640"/>
            <a:ext cx="6452716" cy="645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107504" y="44624"/>
            <a:ext cx="33682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Pre-1788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967953"/>
            <a:ext cx="6267450" cy="511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dn.lawyerist.com/lawyerist/wp-content/uploads/2012/06/paperport-notes.jpg" id="110" name="Google Shape;110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8184" y="2420888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107504" y="44624"/>
            <a:ext cx="33682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Pre-1788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967953"/>
            <a:ext cx="6267450" cy="511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dn.lawyerist.com/lawyerist/wp-content/uploads/2012/06/paperport-notes.jpg" id="117" name="Google Shape;117;p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8184" y="2420888"/>
            <a:ext cx="2381250" cy="238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8"/>
          <p:cNvCxnSpPr/>
          <p:nvPr/>
        </p:nvCxnSpPr>
        <p:spPr>
          <a:xfrm>
            <a:off x="1547664" y="1340768"/>
            <a:ext cx="2088232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19" name="Google Shape;119;p18"/>
          <p:cNvCxnSpPr/>
          <p:nvPr/>
        </p:nvCxnSpPr>
        <p:spPr>
          <a:xfrm>
            <a:off x="5004048" y="1340768"/>
            <a:ext cx="72008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20" name="Google Shape;120;p18"/>
          <p:cNvCxnSpPr/>
          <p:nvPr/>
        </p:nvCxnSpPr>
        <p:spPr>
          <a:xfrm>
            <a:off x="5184068" y="2060848"/>
            <a:ext cx="1044116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21" name="Google Shape;121;p18"/>
          <p:cNvCxnSpPr/>
          <p:nvPr/>
        </p:nvCxnSpPr>
        <p:spPr>
          <a:xfrm>
            <a:off x="1547664" y="1700808"/>
            <a:ext cx="1368152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22" name="Google Shape;122;p18"/>
          <p:cNvCxnSpPr/>
          <p:nvPr/>
        </p:nvCxnSpPr>
        <p:spPr>
          <a:xfrm>
            <a:off x="1547664" y="5301208"/>
            <a:ext cx="2664296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23" name="Google Shape;123;p18"/>
          <p:cNvCxnSpPr/>
          <p:nvPr/>
        </p:nvCxnSpPr>
        <p:spPr>
          <a:xfrm>
            <a:off x="3788296" y="5661248"/>
            <a:ext cx="711696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24" name="Google Shape;124;p18"/>
          <p:cNvCxnSpPr/>
          <p:nvPr/>
        </p:nvCxnSpPr>
        <p:spPr>
          <a:xfrm>
            <a:off x="323528" y="6067286"/>
            <a:ext cx="504056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25" name="Google Shape;125;p18"/>
          <p:cNvCxnSpPr/>
          <p:nvPr/>
        </p:nvCxnSpPr>
        <p:spPr>
          <a:xfrm flipH="1" rot="10800000">
            <a:off x="323528" y="5661248"/>
            <a:ext cx="792088" cy="11078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26" name="Google Shape;126;p18"/>
          <p:cNvCxnSpPr/>
          <p:nvPr/>
        </p:nvCxnSpPr>
        <p:spPr>
          <a:xfrm>
            <a:off x="2231740" y="6082878"/>
            <a:ext cx="2088232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520" y="676274"/>
            <a:ext cx="9144000" cy="419288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5796136" y="2996952"/>
            <a:ext cx="3096344" cy="72008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ojs.wpro.who.int/ojs/index.php/wpsar/article/viewFile/161/166/1808"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15015" r="12912" t="9043"/>
          <a:stretch/>
        </p:blipFill>
        <p:spPr>
          <a:xfrm>
            <a:off x="137746" y="368710"/>
            <a:ext cx="4247536" cy="3708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3.bp.blogspot.com/--7sOxPB8VMk/UcGU2Mz9kEI/AAAAAAAAG_o/yaDcmiu0Yks/20070304-008-wollomombiAndChandlerFalls-sml_thumb%25255B2%25255D.jpg?imgmax=800"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968" y="3115427"/>
            <a:ext cx="4742524" cy="356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resources0.news.com.au/images/2009/02/28/1111120/774072-tickled-pink-by-lake-eyre-flood.jpg"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87317"/>
            <a:ext cx="471487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oogle.com.au/url?sa=i&amp;source=images&amp;cd=&amp;docid=li_6I2uqThtIvM&amp;tbnid=X9L5EfXY0X6DZM&amp;ved=0CAUQjBw&amp;url=http%3A%2F%2Fresources3.news.com.au%2Fimages%2F2012%2F12%2F14%2F1226536%2F915099-lake-eyre.jpg&amp;ei=6i6NU6uSKIm9kQXy34C4Dg&amp;psig=AFQjCNFC8_63pRgQrCM2yYyKIsm9Hsiq3w&amp;ust=1401847914708703"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3012" y="2492896"/>
            <a:ext cx="619125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